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81" r:id="rId4"/>
    <p:sldId id="268" r:id="rId5"/>
    <p:sldId id="280" r:id="rId6"/>
    <p:sldId id="283" r:id="rId7"/>
    <p:sldId id="270" r:id="rId8"/>
    <p:sldId id="282" r:id="rId9"/>
    <p:sldId id="284" r:id="rId10"/>
    <p:sldId id="273" r:id="rId11"/>
    <p:sldId id="285" r:id="rId12"/>
    <p:sldId id="275" r:id="rId13"/>
    <p:sldId id="276" r:id="rId14"/>
    <p:sldId id="277" r:id="rId15"/>
    <p:sldId id="286" r:id="rId16"/>
    <p:sldId id="278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589F"/>
    <a:srgbClr val="C64E9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8" autoAdjust="0"/>
  </p:normalViewPr>
  <p:slideViewPr>
    <p:cSldViewPr>
      <p:cViewPr>
        <p:scale>
          <a:sx n="100" d="100"/>
          <a:sy n="100" d="100"/>
        </p:scale>
        <p:origin x="-282" y="14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9D5EE-1626-491F-8C97-F9AAE999E368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C8C78-DF49-45FE-BE01-7E2F893495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="" xmlns:p14="http://schemas.microsoft.com/office/powerpoint/2010/main" val="4146723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8</a:t>
            </a:fld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9</a:t>
            </a:fld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10</a:t>
            </a:fld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11</a:t>
            </a:fld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12</a:t>
            </a:fld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13</a:t>
            </a:fld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14</a:t>
            </a:fld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15</a:t>
            </a:fld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EC8C78-DF49-45FE-BE01-7E2F89349593}" type="slidenum">
              <a:rPr lang="cs-CZ" smtClean="0"/>
              <a:pPr/>
              <a:t>16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11A028F-A224-44FC-BA6A-7C9CF612B19E}" type="datetimeFigureOut">
              <a:rPr lang="cs-CZ" smtClean="0"/>
              <a:pPr/>
              <a:t>25.3.2014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82F37B5-9D8F-4478-B99B-EE445DBCB90C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772400" cy="1872208"/>
          </a:xfrm>
        </p:spPr>
        <p:txBody>
          <a:bodyPr/>
          <a:lstStyle/>
          <a:p>
            <a:pPr algn="l"/>
            <a:r>
              <a:rPr lang="el-GR" sz="6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Μοντέλο </a:t>
            </a:r>
            <a:r>
              <a:rPr lang="cs-CZ" sz="6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</a:t>
            </a:r>
            <a:endParaRPr lang="cs-CZ" sz="6000" b="1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88640"/>
            <a:ext cx="356235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794970"/>
            <a:ext cx="1285875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242" y="5469572"/>
            <a:ext cx="1344150" cy="864096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55576" y="476672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dirty="0" smtClean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Πρόγραμμα Δια Βίου Μάθησης</a:t>
            </a:r>
            <a:r>
              <a:rPr lang="lv-LV" sz="1100" dirty="0" smtClean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</a:t>
            </a:r>
            <a:r>
              <a:rPr lang="el-GR" sz="1100" dirty="0" smtClean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Δράση</a:t>
            </a:r>
            <a:r>
              <a:rPr lang="lv-LV" sz="1100" dirty="0" smtClean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KA4</a:t>
            </a:r>
            <a:endParaRPr lang="cs-CZ" sz="1100" dirty="0" smtClean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r>
              <a:rPr lang="lv-LV" sz="1100" dirty="0">
                <a:solidFill>
                  <a:schemeClr val="tx1">
                    <a:tint val="7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531194-LLP-2012-LV-KA4-KA4MP</a:t>
            </a:r>
            <a:endParaRPr lang="en-US" sz="11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endParaRPr lang="cs-CZ" sz="1400" dirty="0">
              <a:solidFill>
                <a:schemeClr val="tx1">
                  <a:tint val="7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70751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</a:t>
            </a:r>
            <a:r>
              <a:rPr lang="en-US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1"/>
          </p:nvPr>
        </p:nvSpPr>
        <p:spPr>
          <a:xfrm>
            <a:off x="891852" y="1628800"/>
            <a:ext cx="4040188" cy="432048"/>
          </a:xfrm>
        </p:spPr>
        <p:txBody>
          <a:bodyPr/>
          <a:lstStyle/>
          <a:p>
            <a:pPr algn="l"/>
            <a:r>
              <a:rPr lang="el-GR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Στόχος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27584" y="3068960"/>
            <a:ext cx="7560840" cy="216024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l-GR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Συγγραφή του μοντέλου </a:t>
            </a:r>
            <a:r>
              <a:rPr lang="cs-CZ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</a:t>
            </a:r>
            <a:r>
              <a:rPr lang="en-US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L</a:t>
            </a:r>
            <a:endParaRPr lang="cs-CZ" sz="1900" b="1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/>
            <a:endParaRPr lang="cs-CZ" sz="19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l-GR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Συγγράφηκε από την ομάδα της </a:t>
            </a:r>
            <a:r>
              <a:rPr lang="en-US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NTK</a:t>
            </a:r>
            <a:r>
              <a:rPr lang="cs-CZ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με συνεισφορές από τους υπόλοιπους εταίρους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l-GR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Είναι βασισμένο στα αποτελέσματα της Έκθεσης Έρευνας και Ανάλυσης Αναγκών στις βιβλιοθήκες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el-GR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Είναι δυναμικό. Θα περιέχει συστάσεις και συμπεράσματα από τα εργαστήρια που θα πραγματοποιηθούν</a:t>
            </a:r>
            <a:endParaRPr lang="cs-CZ" sz="1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sz="quarter" idx="13"/>
          </p:nvPr>
        </p:nvSpPr>
        <p:spPr>
          <a:xfrm>
            <a:off x="817240" y="2060848"/>
            <a:ext cx="7931224" cy="10001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Η ανάπτυξη ενός αποτελεσματικού και βιώσιμου μοντέλου για τη διάδοση και την αξιοποίηση των </a:t>
            </a:r>
            <a:r>
              <a:rPr lang="el-GR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αποτελεσμάτων των προγραμμάτων δια βίου μάθησης </a:t>
            </a:r>
            <a:r>
              <a:rPr lang="el-GR" sz="1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μέσω των</a:t>
            </a:r>
            <a:r>
              <a:rPr lang="el-GR" sz="19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βιβλιοθηκών</a:t>
            </a:r>
            <a:endParaRPr lang="cs-CZ" sz="1900" b="1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cs-CZ" sz="2000" b="1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47275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el-GR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Μοντέλο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323528" y="1484784"/>
            <a:ext cx="8568952" cy="5184576"/>
          </a:xfrm>
        </p:spPr>
        <p:txBody>
          <a:bodyPr>
            <a:normAutofit fontScale="85000" lnSpcReduction="20000"/>
          </a:bodyPr>
          <a:lstStyle/>
          <a:p>
            <a:pPr algn="l"/>
            <a:endParaRPr lang="cs-CZ" dirty="0">
              <a:latin typeface="Univers Com 55" panose="020B0603020202020204" pitchFamily="34" charset="-18"/>
            </a:endParaRPr>
          </a:p>
          <a:p>
            <a:pPr algn="l"/>
            <a:r>
              <a:rPr lang="el-GR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el-GR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προτείνει</a:t>
            </a:r>
            <a:r>
              <a:rPr lang="cs-CZ" sz="3400" b="1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</a:t>
            </a:r>
          </a:p>
          <a:p>
            <a:pPr algn="l"/>
            <a:endParaRPr lang="cs-CZ" sz="3100" dirty="0" smtClean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l-GR" sz="32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είναι διάδοση και τι θα πρέπει να διαδοθεί- αποτελέσματα προγραμμάτων Δια Βίου Μάθησης</a:t>
            </a:r>
            <a:endParaRPr lang="cs-CZ" sz="26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31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l-GR" sz="31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συμμετέχει</a:t>
            </a:r>
            <a:r>
              <a:rPr lang="cs-CZ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60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– </a:t>
            </a:r>
            <a:r>
              <a:rPr lang="el-GR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εμπλεκόμενοι, στόχοι</a:t>
            </a:r>
            <a:endParaRPr lang="en-US" sz="26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600" b="1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l-GR" sz="2700" b="1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ΓΙΑΤΙ</a:t>
            </a:r>
            <a:r>
              <a:rPr lang="cs-CZ" sz="27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να συμμετέχει κάποιος</a:t>
            </a:r>
            <a:r>
              <a:rPr lang="cs-CZ" sz="26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–</a:t>
            </a:r>
            <a:r>
              <a:rPr lang="el-GR" sz="26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οφέλη</a:t>
            </a:r>
            <a:endParaRPr lang="cs-CZ" sz="2600" b="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cs-CZ" sz="31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l-GR" sz="3100" b="1" dirty="0" err="1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γίνεται</a:t>
            </a:r>
            <a:r>
              <a:rPr lang="cs-CZ" sz="3100" dirty="0" smtClean="0"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</a:t>
            </a:r>
            <a:r>
              <a:rPr lang="cs-CZ" sz="31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</a:t>
            </a:r>
            <a:r>
              <a:rPr lang="el-GR" sz="26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εργαλεία και δράσεις</a:t>
            </a:r>
            <a:endParaRPr lang="cs-CZ" sz="26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r>
              <a:rPr lang="cs-CZ" sz="2600" b="0" dirty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		- </a:t>
            </a:r>
            <a:r>
              <a:rPr lang="el-GR" sz="2600" b="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δεξιότητες και γνώσεις</a:t>
            </a:r>
            <a:endParaRPr lang="en-US" sz="2600" b="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457200" lvl="8" indent="-457200">
              <a:buFont typeface="Arial" panose="020B0604020202020204" pitchFamily="34" charset="0"/>
              <a:buChar char="•"/>
            </a:pPr>
            <a:r>
              <a:rPr lang="el-GR" sz="30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ΠΑΡΑΔΕΙΓΜΑΤΑ, ΚΑΛΕΣ ΠΡΑΚΤΙΚΕΣ</a:t>
            </a:r>
            <a:endParaRPr lang="cs-CZ" sz="300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196944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6300192" y="2564904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el-GR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Μοντέλο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8496944" cy="4392487"/>
          </a:xfrm>
        </p:spPr>
        <p:txBody>
          <a:bodyPr>
            <a:normAutofit fontScale="700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dirty="0" smtClean="0">
              <a:latin typeface="Univers Com 55" panose="020B0603020202020204" pitchFamily="34" charset="-18"/>
            </a:endParaRPr>
          </a:p>
          <a:p>
            <a:pPr lvl="1"/>
            <a:r>
              <a:rPr lang="el-GR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el-GR" sz="290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Αποτελέσματα Προγραμμάτων Δια Βίου Μάθησης</a:t>
            </a:r>
            <a:endParaRPr lang="cs-CZ" sz="2900" dirty="0" smtClean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Εμπλεκόμενοι και ομάδες Στόχοι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3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Οφέλη της Συνεργασίας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δημιουργία συνεργασιών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Εργαλεία και Δράσεις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Γνώσεις και Δεξιότητες, Κατάρτιση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Γλωσσάριο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6444208" y="285293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8199512" y="2924944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316416" y="3212976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ΓΙΑΤΙ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6228184" y="378904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6516216" y="422108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8028384" y="1484784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8100392" y="177281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43608" y="533457"/>
            <a:ext cx="8229600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προσδιορίζει τα αποτελέσματα που μπορούν να διαδοθούν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–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899592" y="1700808"/>
            <a:ext cx="8064896" cy="576064"/>
          </a:xfrm>
        </p:spPr>
        <p:txBody>
          <a:bodyPr>
            <a:noAutofit/>
          </a:bodyPr>
          <a:lstStyle/>
          <a:p>
            <a:pPr marL="108000" lvl="1"/>
            <a:r>
              <a:rPr lang="el-GR" sz="16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 να γίνει κατανοητή η μεγάλη γκάμα των αποτελεσμάτων Δια Βίου Μάθησης, είναι χρήσιμο να ταξινομηθούν με βάση τους στόχους, τη μορφή και το κοινό</a:t>
            </a:r>
            <a:endParaRPr lang="cs-CZ" sz="1600" b="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23528" y="141277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868144" y="5068341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Example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: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National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Library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Latvia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uses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network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of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libraries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to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promote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and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disseminate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project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results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–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booklets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seminars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cs-CZ" sz="1200" b="1" dirty="0" err="1" smtClean="0">
                <a:solidFill>
                  <a:schemeClr val="bg1"/>
                </a:solidFill>
                <a:latin typeface="Univers Com 55" panose="020B0603020202020204" pitchFamily="34" charset="-18"/>
              </a:rPr>
              <a:t>lectures</a:t>
            </a:r>
            <a:endParaRPr lang="cs-CZ" sz="1200" b="1" dirty="0" smtClean="0">
              <a:solidFill>
                <a:schemeClr val="bg1"/>
              </a:solidFill>
              <a:latin typeface="Univers Com 55" panose="020B0603020202020204" pitchFamily="34" charset="-18"/>
            </a:endParaRPr>
          </a:p>
          <a:p>
            <a:endParaRPr lang="en-US" sz="12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2797320"/>
              </p:ext>
            </p:extLst>
          </p:nvPr>
        </p:nvGraphicFramePr>
        <p:xfrm>
          <a:off x="395536" y="2457440"/>
          <a:ext cx="7956000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2000"/>
                <a:gridCol w="2652000"/>
                <a:gridCol w="2652000"/>
              </a:tblGrid>
              <a:tr h="61152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Αποτελέσματα ανά στόχους</a:t>
                      </a:r>
                      <a:endParaRPr lang="cs-CZ" sz="1400" dirty="0" smtClean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Αποτελέσματα</a:t>
                      </a:r>
                      <a:r>
                        <a:rPr lang="el-GR" sz="1400" b="1" kern="1200" baseline="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ανά μορφή</a:t>
                      </a:r>
                      <a:endParaRPr lang="cs-CZ" sz="1400" b="1" kern="1200" dirty="0" smtClean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kern="1200" dirty="0" smtClean="0">
                          <a:solidFill>
                            <a:schemeClr val="bg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Αποτελέσματα ανά κοινό</a:t>
                      </a:r>
                      <a:endParaRPr lang="cs-CZ" sz="1400" b="1" kern="1200" dirty="0" smtClean="0">
                        <a:solidFill>
                          <a:schemeClr val="bg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Πληροφορίες για το πρόγραμμα</a:t>
                      </a:r>
                      <a:endParaRPr lang="cs-CZ" sz="12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l-GR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Πόστερ</a:t>
                      </a:r>
                      <a:r>
                        <a:rPr lang="el-GR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</a:t>
                      </a:r>
                      <a:r>
                        <a:rPr lang="el-GR" sz="900" b="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φύλλάδια</a:t>
                      </a:r>
                      <a:r>
                        <a:rPr lang="el-GR" sz="900" b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</a:t>
                      </a:r>
                      <a:r>
                        <a:rPr lang="el-GR" sz="900" b="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μπροσούρες, </a:t>
                      </a:r>
                      <a:r>
                        <a:rPr lang="en-US" sz="900" b="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logo, </a:t>
                      </a:r>
                      <a:r>
                        <a:rPr lang="el-GR" sz="900" b="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ιστοσελίδες, βίντεο, κοινωνικά δίκτυα, νέα, τύπος και ΜΜΕ</a:t>
                      </a:r>
                      <a:endParaRPr lang="cs-CZ" sz="900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Εκδηλώσεις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</a:t>
                      </a: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Σεμινάρια,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συνέδρια, παρουσιάσεις, μαθήματα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Άμεσα </a:t>
                      </a:r>
                      <a:r>
                        <a:rPr lang="el-GR" sz="900" b="0" kern="1200" dirty="0" err="1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οφελούμενοι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και εκπαιδευόμενοι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Ευρύ Κοινό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Διαμορφωτές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Πολιτικής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342900" lvl="0" indent="-342900">
                        <a:buFont typeface="Verdana" pitchFamily="34" charset="0"/>
                        <a:buChar char="―"/>
                      </a:pP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Χρηματοδότες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και εταίροι του προγράμματος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Κύριες</a:t>
                      </a:r>
                      <a:r>
                        <a:rPr lang="el-GR" sz="12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Δραστηριότητες του προγράμματος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Μαθήματα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, εγχειρίδια, τετράδια εργασίας, συναντήσεις και σεμινάρια, πλατφόρμες εκμάθησης, βάσεις δεδομένων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Έντυπα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- </a:t>
                      </a: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Έντυπα υλικά (π.χ. φυλλάδια)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Αποτελέσματα</a:t>
                      </a:r>
                      <a:r>
                        <a:rPr lang="el-GR" sz="12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του προγράμματος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Τελικές Αναφορές, αξιολογήσεις, προτάσεις, προτάσεις για νέα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προγράμματα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Ηλεκτρονικά</a:t>
                      </a: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sz="12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lvl="0" algn="l"/>
                      <a:r>
                        <a:rPr lang="cs-CZ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 </a:t>
                      </a:r>
                      <a:r>
                        <a:rPr lang="el-GR" sz="900" b="0" kern="120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Ηλεκτρονικά ενημερωτικά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δελτία, 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banner, 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ιστοσελίδες, 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blog, </a:t>
                      </a:r>
                      <a:r>
                        <a:rPr lang="el-GR" sz="900" b="0" kern="1200" baseline="0" dirty="0" smtClean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κοινωνικά δίκτυα</a:t>
                      </a:r>
                      <a:endParaRPr lang="cs-CZ" sz="900" b="0" kern="120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800100" lvl="1" indent="-342900">
                        <a:buFont typeface="Arial" pitchFamily="34" charset="0"/>
                        <a:buChar char="•"/>
                      </a:pPr>
                      <a:endParaRPr lang="cs-CZ" b="0" dirty="0" smtClean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rdce 1"/>
          <p:cNvSpPr/>
          <p:nvPr/>
        </p:nvSpPr>
        <p:spPr>
          <a:xfrm>
            <a:off x="5436096" y="4293096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5652120" y="4797152"/>
            <a:ext cx="280831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Παράδειγμα</a:t>
            </a:r>
            <a:r>
              <a:rPr lang="cs-CZ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 </a:t>
            </a:r>
            <a:r>
              <a:rPr lang="el-GR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Η Εθνική Βιβλιοθήκη της Λετονίας χρησιμοποιεί ένα δίκτυο βιβλιοθηκών για να προωθήσει αποτελέσματα προγραμμάτων- </a:t>
            </a:r>
          </a:p>
          <a:p>
            <a:r>
              <a:rPr lang="el-GR" sz="1100" b="1" dirty="0" smtClean="0">
                <a:solidFill>
                  <a:schemeClr val="bg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βιβλία, σεμινάρια, μαθήματα κλπ</a:t>
            </a:r>
            <a:endParaRPr lang="cs-CZ" sz="1100" b="1" dirty="0">
              <a:solidFill>
                <a:schemeClr val="bg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endParaRPr lang="en-US" dirty="0"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2491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738031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el-GR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Μοντέλο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8496944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b="1" dirty="0" smtClean="0">
              <a:latin typeface="Univers Com 55" panose="020B0603020202020204" pitchFamily="34" charset="-18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Αποτελέσματα Προγραμμάτων Δια Βίου Μάθησης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el-GR" sz="2900" b="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Εμπλεκόμενοι και ομάδες Στόχοι</a:t>
            </a:r>
            <a:endParaRPr lang="cs-CZ" sz="2900" b="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3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Οφέλη της Συνεργασίας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δημιουργία συνεργασιών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Εργαλεία και Δράσεις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Γνώσεις και Δεξιότητες, Κατάρτιση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Γλωσσάριο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7524328" y="256490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8199512" y="3429000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388424" y="371703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ΓΙΑΤΙ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7236296" y="4437112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524328" y="4869160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8028384" y="98072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8172400" y="126876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776864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προσδιορίζει τους εμπλεκόμενους και τις ομάδες στόχους για τη διάδοση των αποτελεσμάτων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28800"/>
            <a:ext cx="8208912" cy="4752528"/>
          </a:xfrm>
        </p:spPr>
        <p:txBody>
          <a:bodyPr>
            <a:normAutofit lnSpcReduction="10000"/>
          </a:bodyPr>
          <a:lstStyle/>
          <a:p>
            <a:pPr marL="0" lvl="1"/>
            <a:r>
              <a:rPr lang="el-GR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Οι κύριοι εμπλεκόμενοι είναι οι βιβλιοθήκες και οι οργανισμοί Δια Βίου Μάθησης</a:t>
            </a:r>
            <a:endParaRPr lang="cs-CZ" sz="1900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08000" lvl="1"/>
            <a:endParaRPr lang="cs-CZ" sz="1900" dirty="0" smtClean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el-GR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Οι ομάδες στόχοι περιλαμβάνουν</a:t>
            </a:r>
            <a:r>
              <a:rPr lang="cs-CZ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: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Χρήστες Βιβλιοθηκών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Φοιτητές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Επαγγελματίες της βιβλιοθήκης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Συμμετέχοντες σε Εκδηλώσεις Δια Βίου Μάθησης που</a:t>
            </a:r>
          </a:p>
          <a:p>
            <a:pPr marL="285750" lvl="0" indent="-285750" algn="l"/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οργανώνονται από βιβλιοθήκες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Χρήστες υπηρεσιών Δια Βίου Μάθησης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Άτομα στην Αγορά Εργασίας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Υπεύθυνους Λήψης Αποφάσεων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Δημόσιους Υπαλλήλους και Αξιωματούχους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Μη Κυβερνητικές Οργανώσεις (ΜΚΟ)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Ακαδημαϊκούς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(</a:t>
            </a: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καθηγητές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λέκτορες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εκπαιδευτές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ερευνητές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)</a:t>
            </a: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Κοινό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(</a:t>
            </a: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γενικό κοινό</a:t>
            </a:r>
            <a:r>
              <a:rPr lang="en-US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χρήστες των αποτελεσμάτων)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ΜΜΕ, Δημόσιες Σχέσεις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Οργανισμοί/άτομα που προσφέρουν πληροφορίες και συμβουλευτική σχετικά με την εκπαίδευση και τη κατάρτιση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285750" lvl="0" indent="-285750" algn="l">
              <a:buFont typeface="Arial" pitchFamily="34" charset="0"/>
              <a:buChar char="•"/>
            </a:pPr>
            <a:r>
              <a:rPr lang="el-GR" sz="13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Κέντρα Ερευνών και οργανισμοί/ άτομα που ασχολούνται με θέματα δια βίου μάθησης</a:t>
            </a:r>
            <a:endParaRPr lang="en-US" sz="13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0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107504" y="112474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204864"/>
            <a:ext cx="394335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5927837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776864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προσδιορίζει τους εμπλεκόμενους και τις ομάδες στόχους για τη διάδοση των αποτελεσμάτων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114552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423809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1844824"/>
            <a:ext cx="5544616" cy="39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83680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738031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el-GR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Μοντέλο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8496944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b="1" dirty="0" smtClean="0">
              <a:latin typeface="Univers Com 55" panose="020B0603020202020204" pitchFamily="34" charset="-18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Αποτελέσματα Προγραμμάτων Δια Βίου Μάθησης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Εμπλεκόμενοι και ομάδες Στόχοι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3 </a:t>
            </a:r>
            <a:r>
              <a:rPr lang="el-GR" sz="2900" b="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Οφέλη της Συνεργασίας</a:t>
            </a:r>
            <a:r>
              <a:rPr lang="cs-CZ" sz="2900" b="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2900" b="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δημιουργία συνεργασιών</a:t>
            </a:r>
            <a:endParaRPr lang="cs-CZ" sz="2900" b="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Εργαλεία και Δράσεις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Γνώσεις και Δεξιότητες, Κατάρτιση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Γλωσσάριο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7524328" y="256490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8199512" y="3429000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388424" y="371703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ΓΙΑΤΙ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7092280" y="4509120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380312" y="494116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8028384" y="98072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8172400" y="126876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19158" y="945455"/>
            <a:ext cx="7653536" cy="1224137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προτείνει οφέλη για τις βιβλιοθήκες και τους οργανισμούς Δια Βίου Μάθησης και ένα πλαίσιο για την δημιουργία συνεργασιών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5301208"/>
            <a:ext cx="8208912" cy="1080120"/>
          </a:xfrm>
        </p:spPr>
        <p:txBody>
          <a:bodyPr>
            <a:normAutofit fontScale="92500" lnSpcReduction="20000"/>
          </a:bodyPr>
          <a:lstStyle/>
          <a:p>
            <a:pPr marL="171450" indent="-171450" algn="l">
              <a:buFont typeface="Arial" pitchFamily="34" charset="0"/>
              <a:buChar char="•"/>
            </a:pPr>
            <a:r>
              <a:rPr lang="el-GR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Εγκαθίδρυση συμφωνιών και συνεργασιών για κοινή δράση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r>
              <a:rPr lang="cs-CZ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- </a:t>
            </a:r>
            <a:r>
              <a:rPr lang="el-GR" sz="12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Καθορισμός του ρόλου των εμπλεκομένων, επίσημες/ ανεπίσημες συνεργασίες, προδιαγραφές: γλώσσα, χρόνος, πηγές, εργαλεία</a:t>
            </a:r>
            <a:endParaRPr lang="cs-CZ" sz="12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sz="12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71450" indent="-171450" algn="l">
              <a:buFont typeface="Arial" pitchFamily="34" charset="0"/>
              <a:buChar char="•"/>
            </a:pPr>
            <a:r>
              <a:rPr lang="el-GR" sz="1900" b="1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Συγκεκριμένα βήματα για την εγκαθίδρυση συνεργασιών</a:t>
            </a:r>
            <a:endParaRPr lang="cs-CZ" sz="1900" b="1" dirty="0">
              <a:solidFill>
                <a:srgbClr val="00B0F0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35496" y="134076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mtClean="0">
                <a:solidFill>
                  <a:schemeClr val="tx1"/>
                </a:solidFill>
                <a:latin typeface="Univers Com 55" panose="020B0603020202020204" pitchFamily="34" charset="-18"/>
              </a:rPr>
              <a:t> </a:t>
            </a:r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179512" y="162880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ΓΙΑΤΙ</a:t>
            </a:r>
            <a:r>
              <a:rPr lang="cs-CZ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   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9972164"/>
              </p:ext>
            </p:extLst>
          </p:nvPr>
        </p:nvGraphicFramePr>
        <p:xfrm>
          <a:off x="755576" y="2104835"/>
          <a:ext cx="7992000" cy="3070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4391600"/>
              </a:tblGrid>
              <a:tr h="37029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l-GR" sz="1200" b="1" kern="120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ΟΦΕΛΗ ΓΙΑ ΤΙΣ</a:t>
                      </a:r>
                      <a:r>
                        <a:rPr lang="el-GR" sz="1200" b="1" kern="1200" baseline="0" dirty="0" smtClean="0">
                          <a:solidFill>
                            <a:schemeClr val="lt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ΒΙΒΛΙΟΘΗΚΕΣ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54000" marR="54000" marT="46800" marB="46800"/>
                </a:tc>
                <a:tc>
                  <a:txBody>
                    <a:bodyPr/>
                    <a:lstStyle/>
                    <a:p>
                      <a:r>
                        <a:rPr lang="el-GR" sz="1200" dirty="0" smtClean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ΟΦΕΛΗ ΓΙΑ ΟΡΓΑΝΙΣΜΟΥΣ ΔΙΑ ΒΙΟΥ ΜΑΘΗΣΗΣ</a:t>
                      </a:r>
                      <a:endParaRPr lang="en-US" sz="12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521822">
                <a:tc>
                  <a:txBody>
                    <a:bodyPr/>
                    <a:lstStyle/>
                    <a:p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Ενίσχυση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της εικόνας στο κέντρο της ανάπτυξης και της διάδοσης της γνώσης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Χρήση των επαφών και των πηγών της κοινότητας των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βιβλιοθηκών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45228">
                <a:tc>
                  <a:txBody>
                    <a:bodyPr/>
                    <a:lstStyle/>
                    <a:p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Νέες Υπηρεσίες για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τους χρήστες των βιβλιοθηκών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Μεγαλύτερος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αντίκτυπος στις ομάδες στόχους και στους ωφελούμενους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45228">
                <a:tc>
                  <a:txBody>
                    <a:bodyPr/>
                    <a:lstStyle/>
                    <a:p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Ενεργή υποστήριξη της τοπικής κοινωνίας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Ενημέρωση για άλλες δραστηριότητες Δια Βίου Μάθησης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452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Ευκαιρία για το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προσωπικό</a:t>
                      </a:r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των βιβλιοθηκών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να αποκτήσει νέες δεξιότητες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Περισσότερη αποτελεσματικότητα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και μεγαλύτερη βιωσιμότητα των υλοποιούμενων προγραμμάτων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4452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Νέες ευκαιρίες χρηματοδότησης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Παρουσίαση των οργανισμών Δια Βίου Μάθησης</a:t>
                      </a:r>
                      <a:r>
                        <a:rPr lang="el-GR" sz="1200" kern="1200" baseline="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σε νέες ομάδες στόχους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  <a:tr h="3498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Νέες συνεργασίες για τις βιβλιοθήκες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200" kern="1200" dirty="0" smtClean="0">
                          <a:solidFill>
                            <a:schemeClr val="dk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Μεγέθυνση δικτύων, νέες συνεργασίες</a:t>
                      </a:r>
                      <a:endParaRPr lang="en-US" sz="1200" kern="1200" dirty="0" smtClean="0">
                        <a:solidFill>
                          <a:schemeClr val="dk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363199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738031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el-GR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Μοντέλο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8496944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b="1" dirty="0" smtClean="0">
              <a:latin typeface="Univers Com 55" panose="020B0603020202020204" pitchFamily="34" charset="-18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Αποτελέσματα Προγραμμάτων Δια Βίου Μάθησης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Εμπλεκόμενοι και ομάδες Στόχοι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3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Οφέλη της Συνεργασίας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δημιουργία συνεργασιών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el-GR" sz="2900" b="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Εργαλεία και Δράσεις</a:t>
            </a:r>
            <a:endParaRPr lang="cs-CZ" sz="2900" b="0" dirty="0" smtClean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 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Γνώσεις και Δεξιότητες, Κατάρτιση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Γλωσσάριο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7524328" y="256490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8199512" y="3429000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388424" y="371703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ΓΙΑΤΙ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7164288" y="4653136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452320" y="5085184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8028384" y="98072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8172400" y="126876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προτείνει εργαλεία και δράσεις για διάδοση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575556" y="1833179"/>
            <a:ext cx="8208912" cy="3312368"/>
          </a:xfrm>
        </p:spPr>
        <p:txBody>
          <a:bodyPr>
            <a:normAutofit/>
          </a:bodyPr>
          <a:lstStyle/>
          <a:p>
            <a:pPr marL="0" lvl="1"/>
            <a:r>
              <a:rPr lang="el-GR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Διάφορα εργαλεία που σχετίζονται με διάφορες </a:t>
            </a:r>
            <a:r>
              <a:rPr lang="el-GR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μορφές αποτελεσμάτων Δια Βίου Μάθησης</a:t>
            </a:r>
            <a:r>
              <a:rPr lang="en-US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;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Πιθανόν να αφορούν διαφορετικές </a:t>
            </a:r>
            <a:r>
              <a:rPr lang="el-GR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διαδικασίες για τους εμπλεκομένους </a:t>
            </a:r>
            <a:r>
              <a:rPr lang="el-GR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και έχουν διαφορετικές </a:t>
            </a:r>
            <a:r>
              <a:rPr lang="el-GR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ομάδες στόχους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9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el-GR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Τα εργαλεία και οι δράσεις που προτείνονται μπορούν να χρησιμοποιηθούν ανάλογα με τις </a:t>
            </a:r>
            <a:r>
              <a:rPr lang="el-GR" sz="1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συγκεκριμένες συνθήκες </a:t>
            </a:r>
            <a:r>
              <a:rPr lang="el-GR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των εμπλεκομένων</a:t>
            </a:r>
            <a:r>
              <a:rPr lang="cs-CZ" sz="19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9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el-GR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Παραδείγματα</a:t>
            </a:r>
            <a:r>
              <a:rPr lang="cs-CZ" sz="1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endParaRPr lang="cs-CZ" sz="190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dirty="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908720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23528" y="1196752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14" name="Srdce 13"/>
          <p:cNvSpPr/>
          <p:nvPr/>
        </p:nvSpPr>
        <p:spPr>
          <a:xfrm>
            <a:off x="2627784" y="407707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843808" y="4509120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SIF, </a:t>
            </a:r>
            <a:r>
              <a:rPr lang="el-GR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Λιθουανία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 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-  </a:t>
            </a:r>
            <a:r>
              <a:rPr lang="el-GR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προωθεί τις ιστοσελίδες των προγραμμάτων Δια Βίου Μάθησης μέσ</a:t>
            </a:r>
            <a:r>
              <a:rPr lang="el-GR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α από </a:t>
            </a:r>
            <a:r>
              <a:rPr lang="en-US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banner </a:t>
            </a:r>
            <a:r>
              <a:rPr lang="el-GR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στις ιστοσελίδες των βιβλιοθηκών</a:t>
            </a:r>
            <a:endParaRPr lang="en-US" sz="14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5" name="Srdce 14"/>
          <p:cNvSpPr/>
          <p:nvPr/>
        </p:nvSpPr>
        <p:spPr>
          <a:xfrm>
            <a:off x="5580112" y="4077072"/>
            <a:ext cx="2808312" cy="2304256"/>
          </a:xfrm>
          <a:prstGeom prst="heart">
            <a:avLst/>
          </a:prstGeom>
          <a:solidFill>
            <a:srgbClr val="BC589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Univers Com 55" panose="020B0603020202020204" pitchFamily="34" charset="-18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5868144" y="4581128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Sedukon, </a:t>
            </a:r>
            <a:r>
              <a:rPr lang="el-GR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Τσεχία</a:t>
            </a:r>
            <a:r>
              <a:rPr lang="cs-CZ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, </a:t>
            </a:r>
            <a:r>
              <a:rPr lang="el-GR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προτείνει τη διάδοση του προγράμματος μέσα από εκτυπωμένα υλικά, </a:t>
            </a:r>
            <a:r>
              <a:rPr lang="en-US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online </a:t>
            </a:r>
            <a:r>
              <a:rPr lang="el-GR" sz="1200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εφαρμογές και εκδηλώσεις</a:t>
            </a:r>
            <a:endParaRPr lang="en-US" sz="1200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44641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43608" y="548679"/>
            <a:ext cx="7653536" cy="1080121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Model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προτείνει εργαλεία και δράσεις για διάδοση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–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ΠΩΣ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9652820"/>
              </p:ext>
            </p:extLst>
          </p:nvPr>
        </p:nvGraphicFramePr>
        <p:xfrm>
          <a:off x="70993" y="1556792"/>
          <a:ext cx="9073007" cy="5378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063"/>
                <a:gridCol w="1440160"/>
                <a:gridCol w="2448272"/>
                <a:gridCol w="2506645"/>
                <a:gridCol w="2101867"/>
              </a:tblGrid>
              <a:tr h="23791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b="1" kern="1200" dirty="0" smtClean="0">
                          <a:solidFill>
                            <a:schemeClr val="lt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Μορφή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b="1" kern="1200" dirty="0" smtClean="0">
                          <a:solidFill>
                            <a:schemeClr val="lt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Εργαλείο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b="1" kern="1200" dirty="0" smtClean="0">
                          <a:solidFill>
                            <a:schemeClr val="lt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Διαδικασίες για το προσωπικό της βιβλιοθήκης, υποχρεώσεις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b="1" kern="1200" dirty="0" smtClean="0">
                          <a:solidFill>
                            <a:schemeClr val="lt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Διαδικασίες για τους οργανισμούς που υλοποιούν  </a:t>
                      </a:r>
                      <a:r>
                        <a:rPr lang="en-US" sz="700" b="1" kern="1200" dirty="0" smtClean="0">
                          <a:solidFill>
                            <a:schemeClr val="lt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LLP </a:t>
                      </a:r>
                      <a:r>
                        <a:rPr lang="el-GR" sz="700" b="1" kern="1200" dirty="0" smtClean="0">
                          <a:solidFill>
                            <a:schemeClr val="lt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προγράμματα, υποχρεώσεις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b="1" kern="1200" dirty="0" smtClean="0">
                          <a:solidFill>
                            <a:schemeClr val="lt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Ομάδα-στόχος</a:t>
                      </a:r>
                    </a:p>
                  </a:txBody>
                  <a:tcPr marL="68580" marR="68580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dirty="0" smtClean="0">
                          <a:effectLst/>
                          <a:latin typeface="Univers Com 55" panose="020B0603020202020204" pitchFamily="34" charset="-18"/>
                        </a:rPr>
                        <a:t>προσωπική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Συνεντεύξεις (Προσωπικές συνεντεύξεις, 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Skype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τηλέφωνο…)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Ενημέρωση των χρηστών της βιβλιοθήκης για το πρόγραμμα  δια βίου μάθησης και τις διαθέσιμες έντυπες/ηλεκτρονικές πληροφορίες, παροχή συμβουλών για ένα πρόγραμμα δια βίου μάθησης και σύσταση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Εκπαίδευση των βιβλιοθηκάριων, διανομή των πρόσφατων στοιχείων, των πληροφοριών και των υλικών ενός προγράμματος δια βίου μάθησης, επικοινωνία σε τακτική βάση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Χρήστες της βιβλιοθήκης = πιθανοί εκπαιδευόμενοι σε ένα πρόγραμμα δια βίου μάθησης </a:t>
                      </a:r>
                    </a:p>
                  </a:txBody>
                  <a:tcPr marL="68580" marR="68580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Συναντήσεις, ομάδες συζήτησης σεμινάρια, συνέδρια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Πρόσκληση των αναγνωστών, διοργάνωση εκδηλώσεων, παροχή χώρου, χρήση κάθε εκδήλωσης της  βιβλιοθήκης για ενημέρωση σχετικά με ένα πρόγραμμα δια βίου μάθησης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Προετοιμασία υλικών για ένα πρόγραμμα δια βίου μάθησης που θα παρουσιαστούν σε εκδηλώσεις, π.χ. διαλέξεις, θέματα  που θα συζητηθούν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Ειδικοί σε θέματα βιβλιοθηκών, μη κυβερνητικοί οργανισμοί, κυβερνητικές &amp; τοπικές αρχές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=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συνεργάτες/εταίροι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εκπαιδευτές, φορείς λήψης αποφάσεων </a:t>
                      </a:r>
                    </a:p>
                  </a:txBody>
                  <a:tcPr marL="68580" marR="68580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dirty="0" smtClean="0">
                          <a:effectLst/>
                          <a:latin typeface="Univers Com 55" panose="020B0603020202020204" pitchFamily="34" charset="-18"/>
                        </a:rPr>
                        <a:t>φυσική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472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Παρουσίαση έντυπου υλικού, π.χ. το λογότυπο, μπροσούρες, φυλλάδια, αφίσες, βιβλία, εκπαιδευτικό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υλικό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Έκθεση και παρουσίαση των εντύπων και υλικών στο χώρο της βιβλιοθήκης, διάδοση των υλικών σε άλλες βιβλιοθήκες και συνεργαζόμενους οργανισμούς, διανομή τους κατά την διάρκεια </a:t>
                      </a:r>
                      <a:r>
                        <a:rPr lang="el-GR" sz="700" kern="120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κοινωνικών </a:t>
                      </a:r>
                      <a:r>
                        <a:rPr lang="el-GR" sz="700" kern="120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εκδηλώσεων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στις βιβλιοθηκών των διαθέσιμων εντύπων και υλικών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Χρήστες της βιβλιοθήκης, ευρύ κοινό, συμμετέχοντες στις εκδηλώσεις της βιβλιοθήκης = πιθανοί εκπαιδευόμενοι σε ένα πρόγραμμα δια βίου μάθησης</a:t>
                      </a:r>
                    </a:p>
                  </a:txBody>
                  <a:tcPr marL="68580" marR="68580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dirty="0" smtClean="0">
                          <a:effectLst/>
                          <a:latin typeface="Univers Com 55" panose="020B0603020202020204" pitchFamily="34" charset="-18"/>
                        </a:rPr>
                        <a:t>εικονική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482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ηλεκτρονικού περιεχομένου, π.χ. ιστοσελίδα του προγράμματος δια βίου μάθησης/κοινωνικά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δίκτυα</a:t>
                      </a:r>
                      <a:endParaRPr lang="el-GR" sz="700" kern="1200" dirty="0" smtClean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Διαφήμιση και σύνδεση με το περιεχόμενου του προγράμματος δια βίου μάθησης (κείμενο, διαφημιστικοί τίτλοι -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banners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βίντεο) σε διάφορα εικονικά εργαλεία της βιβλιοθήκης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Δημιουργία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και διατήρηση ηλεκτρονικού εργαλείου, διανομή των συνδέσμων στη βιβλιοθήκη και ενημέρωση για ανανεώσεις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Χρήστες της βιβλιοθήκης, άλλες βιβλιοθήκες, ευρύ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κοινό=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πιθανοί εκπαιδευόμενοι σε ένα πρόγραμμα δια βίου μάθησης</a:t>
                      </a:r>
                    </a:p>
                  </a:txBody>
                  <a:tcPr marL="68580" marR="68580" marT="0" marB="0"/>
                </a:tc>
              </a:tr>
              <a:tr h="4899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ενημερωτικών δελτίων με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email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και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listserv</a:t>
                      </a:r>
                      <a:endParaRPr lang="el-GR" sz="700" kern="1200" dirty="0" smtClean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Αποστολή ενημερωτικών φυλλαδίων για ένα πρόγραμμα δια βίου μάθησης σε παρεμφερείς  και  συνεργαζόμενες βιβλιοθήκες και οργανισμούς με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email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listserv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ή 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RSS</a:t>
                      </a:r>
                      <a:endParaRPr lang="el-GR" sz="700" kern="1200" dirty="0" smtClean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των διαθέσιμων ενημερωτικών φυλλαδίων στη βιβλιοθήκη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Ειδικοί σε θέματα βιβλιοθηκών, ακαδημαϊκοί, δάσκαλοι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,,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δημόσιοι υπάλληλοι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=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συνεργάτες, εκπαιδευτές, ακαδημαϊκοί, φορείς λήψης αποφάσεων</a:t>
                      </a:r>
                    </a:p>
                  </a:txBody>
                  <a:tcPr marL="68580" marR="68580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Ειδήσεις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 (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στο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700" kern="1200" dirty="0" err="1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)</a:t>
                      </a:r>
                      <a:endParaRPr lang="el-GR" sz="700" kern="1200" dirty="0" smtClean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Ενημέρωση και δημοσίευση ειδήσεων για ένα πρόγραμμα δια βίου μάθησης σε ένα κοινωνικό δίκτυο βιβλιοθηκών (π.χ.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στη βιβλιοθήκη των πρόσφατων πληροφοριών για το πρόγραμμα δια βίου μάθησης,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Χρήστες της βιβλιοθήκης, άλλες βιβλιοθήκες, ευρύ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κοινό= πιθανοί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εκπαιδευόμενοι σε ένα πρόγραμμα δια βίου μάθησης</a:t>
                      </a:r>
                    </a:p>
                  </a:txBody>
                  <a:tcPr marL="68580" marR="68580" marT="0" marB="0"/>
                </a:tc>
              </a:tr>
              <a:tr h="2379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Articles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Άρθρα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Δημοσίευση άρθρων για ένα πρόγραμμα δια βίου μάθησης σε ένα ηλεκτρονικό περιοδικό της βιβλιοθήκης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Παροχή στοιχείων στη βιβλιοθήκη για το άρθρο που θα δημοσιευθεί.</a:t>
                      </a:r>
                    </a:p>
                  </a:txBody>
                  <a:tcPr marL="68580" marR="68580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e-learning 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e-learning </a:t>
                      </a:r>
                      <a:endParaRPr lang="el-GR" sz="700" kern="1200" dirty="0" smtClean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 της διαθέσιμης πλατφόρμας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e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learning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της βιβλιοθήκης (π.χ.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Moodle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), διαχείριση και διατήρηση του εκπαιδευτικού υλικού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Ανάπτυξη εκπαιδευτικού υλικού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e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learning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συνεργασία με την βιβλιοθήκη κατά την διάρκεια του προγραμματισμού </a:t>
                      </a:r>
                    </a:p>
                  </a:txBody>
                  <a:tcPr marL="68580" marR="68580" marT="0" marB="0"/>
                </a:tc>
              </a:tr>
              <a:tr h="115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dirty="0" smtClean="0">
                          <a:effectLst/>
                          <a:latin typeface="Univers Com 55" panose="020B0603020202020204" pitchFamily="34" charset="-18"/>
                        </a:rPr>
                        <a:t>εργαλεία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 dirty="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</a:tr>
              <a:tr h="360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Διοργάνωση συνέντευξης τύπου, ανακοινώσεις στον τύπο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Επικοινωνία με τα υποστηρικτικά και συνεργαζόμενα παραδοσιακά μέσα – τύπος, ραδιόφωνο, τηλεόραση, έκδοση ανακοινώσεων τύπου στο 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και την ιστοσελίδα της βιβλιοθήκης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της επίσημης ανακοίνωσης τύπου στη βιβλιοθήκη, παρουσίαση στα συνεργαζόμενα μέσα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Ευρύ κοινό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= πιθανοί εκπαιδευόμενοι, συνεργάτες, εκπαιδευτές, πανεπιστημιακοί κύκλοι,  φορείς λήψης αποφάσεων σε ένα πρόγραμμα δια βίου μάθησης </a:t>
                      </a:r>
                    </a:p>
                  </a:txBody>
                  <a:tcPr marL="68580" marR="68580" marT="0" marB="0"/>
                </a:tc>
              </a:tr>
              <a:tr h="4334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Univers Com 55" panose="020B0603020202020204" pitchFamily="34" charset="-18"/>
                        </a:rPr>
                        <a:t> </a:t>
                      </a:r>
                      <a:endParaRPr lang="en-US" sz="700">
                        <a:effectLst/>
                        <a:latin typeface="Univers Com 55" panose="020B0603020202020204" pitchFamily="34" charset="-18"/>
                        <a:ea typeface="Calibri"/>
                        <a:cs typeface="Times New Roman"/>
                      </a:endParaRPr>
                    </a:p>
                  </a:txBody>
                  <a:tcPr marL="29517" marR="29517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Άλλα δημιουργικά εργαλεία δημόσιων σχέσεων, π.χ. διαγωνισμοί, παιχνίδια, εκθέσεις, κονσέρτα, εκδηλώσεις για τους κατάλληλους παραλήπτες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Διοργάνωση εκδήλωσης δημοσίων σχέσεων με επίκεντρο στην παρουσίαση του προγράμματος δια βίου μάθησης, παροχή χώρου &amp; μέσων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Δημιουργία εκδήλωσης δημόσιων σχέσεων για την προώθηση ενός προγράμματος δια βίου μάθησης, συνεργασία με την βιβλιοθήκη για το σχεδιασμό και την διοργάνωση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Ευρύ κοινό</a:t>
                      </a:r>
                      <a:r>
                        <a:rPr lang="cs-CZ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=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πιθανοί εκπαιδευόμενοι, συνεργάτες</a:t>
                      </a:r>
                      <a:r>
                        <a:rPr lang="cs-CZ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εκπαιδευτές</a:t>
                      </a:r>
                      <a:r>
                        <a:rPr lang="cs-CZ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ακαδημαϊκοί</a:t>
                      </a:r>
                      <a:r>
                        <a:rPr lang="cs-CZ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</a:t>
                      </a:r>
                      <a:r>
                        <a:rPr lang="el-GR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φορείς λήψης αποφάσεων σε  ένα πρόγραμμα δια βίου μάθησης</a:t>
                      </a:r>
                      <a:r>
                        <a:rPr lang="cs-CZ" sz="700" kern="1200" dirty="0" smtClean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</a:t>
                      </a:r>
                      <a:endParaRPr lang="el-GR" sz="700" kern="1200" dirty="0" smtClean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10209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15616" y="476672"/>
            <a:ext cx="7581528" cy="1224137"/>
          </a:xfrm>
        </p:spPr>
        <p:txBody>
          <a:bodyPr>
            <a:normAutofit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προτείνει εργαλεία και δράσεις για διάδοση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–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4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619470"/>
            <a:ext cx="8208912" cy="4752528"/>
          </a:xfrm>
        </p:spPr>
        <p:txBody>
          <a:bodyPr>
            <a:normAutofit/>
          </a:bodyPr>
          <a:lstStyle/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9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sz="1500" smtClean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07504" y="83671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251520" y="1135777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74439636"/>
              </p:ext>
            </p:extLst>
          </p:nvPr>
        </p:nvGraphicFramePr>
        <p:xfrm>
          <a:off x="467544" y="1772816"/>
          <a:ext cx="7884000" cy="4859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4676941"/>
                <a:gridCol w="1406859"/>
              </a:tblGrid>
              <a:tr h="2921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Ημερομηνία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Υλικό/εργαλείο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Κοινό που προσέγγισε </a:t>
                      </a:r>
                    </a:p>
                  </a:txBody>
                  <a:tcPr marL="68580" marR="68580" marT="0" marB="0"/>
                </a:tc>
              </a:tr>
              <a:tr h="58435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Συνέντευξη τύπου και ανακοίνωση στον τύπο σχετικά με το πρόγραμμα– 1)μέσα : τύπος, ραδιόφωνο, τηλεόραση 2) διαδικτυακή σελίδα για βιβλιοθηκάριους - διαδίκτυο/</a:t>
                      </a:r>
                      <a:r>
                        <a:rPr lang="en-US" sz="700" kern="1200" dirty="0" err="1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email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listserv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YouTube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foursquare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200-2 000 000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Σύνδεσμοι και διαφημίσεις σε  ιστοσελίδες για βιβλιοθηκάριους/βιβλιοθηκονόμους -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web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 err="1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YouTube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/… μέχρι ιστοσελίδα για το πρόγραμμα/</a:t>
                      </a:r>
                      <a:r>
                        <a:rPr lang="en-US" sz="700" kern="1200" dirty="0" err="1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forum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blog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100-1 000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Από 00.00.0000 μέχρι το τέλος του προγράμματος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Παρουσίαση του λογότυπου του προγράμματος και του σχετικού  έντυπου στη βιβλιοθήκη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500-1 000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Από 00.00.0000 μέχρι το τέλος του προγράμματος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Προσωπικές συνεντεύξεις από το προσωπικό της βιβλιοθήκης, ενημερώνοντας και περιγράφοντας το πρόγραμμα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500-1 000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Διανομή του πρώτου έντυπου υλικού του προγράμματος  σε άλλες βιβλιοθήκες, οργανισμούς ή φορείς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Διάθεση των πληροφοριών για το πρόγραμμα στη σελίδα </a:t>
                      </a:r>
                      <a:r>
                        <a:rPr lang="en-US" sz="700" kern="1200" dirty="0" err="1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 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της βιβλιοθήκης,  και στους φίλους στο </a:t>
                      </a:r>
                      <a:r>
                        <a:rPr lang="en-US" sz="700" kern="1200" dirty="0" err="1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 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200-20 000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Παρουσίαση του νέου και ενημερωμένου έντυπου υλικού για το πρόγραμμα, π.χ. φυλλάδια, εκδόσεις, εκπαιδευτικό υλικό, κλπ., στην βιβλιοθήκη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500-1 000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Εκπαιδευτική συνάντηση/Σεμινάριο  για τους εταίρους/συνεργάτες του προγράμματος,  τις πιθανές συνεργαζόμενες βιβλιοθήκες και οργανισμούς, τους φορείς χάραξης πολιτικής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30-60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από 00.00.0000μέχρι το τέλος του προγράμματος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Ενημέρωση των ειδήσεων για το πρόγραμμα σε διαδικτυακή σελίδα για βιβλιοθηκάριους/βιβλιοθηκονόμους – 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web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email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listserv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200 - 500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43826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Τελικό Συνέδριο,  αξιολόγηση και επιτυχία για τους συνεργάτες του προγράμματος, τις συνεργαζόμενες βιβλιοθήκες και οργανισμούς, τους φορείς χάραξης πολιτικής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30-60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Συνέντευξη τύπου σχετικά με την “ επιτυχία του προγράμματος”, ανακοίνωση τύπου στα μέσα + την διαδικτυακή σελίδα για βιβλιοθηκάριους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200-2 000 000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29869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00.00.0000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Παρουσίαση της τελικής έκθεσης στη βιβλιοθήκη και στη διαδικτυακή σελίδα για βιβλιοθηκάριους  – </a:t>
                      </a: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web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700" kern="1200" dirty="0" err="1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Facebook</a:t>
                      </a:r>
                      <a:r>
                        <a:rPr lang="el-GR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, ….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1200" dirty="0">
                          <a:solidFill>
                            <a:schemeClr val="dk1"/>
                          </a:solidFill>
                          <a:effectLst/>
                          <a:latin typeface="Univers Com 55" panose="020B0603020202020204" pitchFamily="34" charset="-18"/>
                          <a:ea typeface="+mn-ea"/>
                          <a:cs typeface="+mn-cs"/>
                        </a:rPr>
                        <a:t>500-1 000</a:t>
                      </a:r>
                      <a:endParaRPr lang="el-GR" sz="700" kern="1200" dirty="0">
                        <a:solidFill>
                          <a:schemeClr val="dk1"/>
                        </a:solidFill>
                        <a:effectLst/>
                        <a:latin typeface="Univers Com 55" panose="020B0603020202020204" pitchFamily="34" charset="-18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818472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ýbuch 1 13"/>
          <p:cNvSpPr/>
          <p:nvPr/>
        </p:nvSpPr>
        <p:spPr>
          <a:xfrm>
            <a:off x="7380312" y="2276872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07504"/>
          </a:xfrm>
        </p:spPr>
        <p:txBody>
          <a:bodyPr>
            <a:normAutofit/>
          </a:bodyPr>
          <a:lstStyle/>
          <a:p>
            <a:pPr algn="l"/>
            <a:r>
              <a:rPr lang="el-GR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Μοντέλο </a:t>
            </a:r>
            <a:r>
              <a:rPr lang="cs-CZ" sz="40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</a:t>
            </a:r>
            <a:endParaRPr lang="cs-CZ" sz="40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467544" y="1844825"/>
            <a:ext cx="8496944" cy="4392487"/>
          </a:xfrm>
        </p:spPr>
        <p:txBody>
          <a:bodyPr>
            <a:normAutofit fontScale="77500" lnSpcReduction="20000"/>
          </a:bodyPr>
          <a:lstStyle/>
          <a:p>
            <a:pPr algn="l"/>
            <a:endParaRPr lang="cs-CZ" sz="2100" b="1" dirty="0" smtClean="0">
              <a:latin typeface="Univers Com 55" panose="020B0603020202020204" pitchFamily="34" charset="-18"/>
            </a:endParaRPr>
          </a:p>
          <a:p>
            <a:pPr algn="l"/>
            <a:endParaRPr lang="cs-CZ" b="1" dirty="0" smtClean="0">
              <a:latin typeface="Univers Com 55" panose="020B0603020202020204" pitchFamily="34" charset="-18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1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Αποτελέσματα Προγραμμάτων Δια Βίου Μάθησης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2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Εμπλεκόμενοι και ομάδες Στόχοι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3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Οφέλη της Συνεργασίας</a:t>
            </a:r>
            <a:r>
              <a:rPr lang="cs-CZ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δημιουργία συνεργασιών</a:t>
            </a:r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</a:t>
            </a:r>
            <a:r>
              <a:rPr lang="cs-CZ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4 </a:t>
            </a:r>
            <a:r>
              <a:rPr lang="el-GR" sz="2900" b="0" dirty="0" smtClean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Εργαλεία και Δράσεις</a:t>
            </a:r>
            <a:endParaRPr lang="cs-CZ" sz="2900" b="0" dirty="0" smtClean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Κεφάλαιο </a:t>
            </a:r>
            <a:r>
              <a:rPr lang="cs-CZ" sz="29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5 </a:t>
            </a:r>
            <a:r>
              <a:rPr lang="el-GR" sz="2900" b="0" dirty="0" smtClean="0">
                <a:solidFill>
                  <a:srgbClr val="00B0F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Γνώσεις και Δεξιότητες, Κατάρτιση</a:t>
            </a:r>
            <a:endParaRPr lang="cs-CZ" sz="2900" b="0" dirty="0">
              <a:solidFill>
                <a:srgbClr val="00B0F0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endParaRPr lang="cs-CZ" sz="2900" b="0" dirty="0">
              <a:solidFill>
                <a:schemeClr val="tx1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l-GR" sz="2900" dirty="0" smtClean="0">
                <a:solidFill>
                  <a:schemeClr val="tx1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Γλωσσάριο</a:t>
            </a:r>
            <a:endParaRPr lang="cs-CZ" sz="2900" dirty="0">
              <a:solidFill>
                <a:schemeClr val="tx1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1371600" lvl="8"/>
            <a:endParaRPr lang="cs-CZ" sz="3100" b="0" dirty="0"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algn="l"/>
            <a:endParaRPr lang="cs-CZ" dirty="0">
              <a:latin typeface="Univers Com 55" panose="020B0603020202020204" pitchFamily="34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7524328" y="2564904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ΠΟΙΟΣ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5" name="Výbuch 1 14"/>
          <p:cNvSpPr/>
          <p:nvPr/>
        </p:nvSpPr>
        <p:spPr>
          <a:xfrm>
            <a:off x="8199512" y="3429000"/>
            <a:ext cx="944488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8388424" y="3717032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ΓΙΑΤΙ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6" name="Výbuch 1 15"/>
          <p:cNvSpPr/>
          <p:nvPr/>
        </p:nvSpPr>
        <p:spPr>
          <a:xfrm>
            <a:off x="7236296" y="4437112"/>
            <a:ext cx="1232520" cy="1224136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7524328" y="4869160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dirty="0">
              <a:latin typeface="Univers Com 55" panose="020B0603020202020204" pitchFamily="34" charset="-18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8028384" y="980728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8172400" y="1268760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1517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128886" y="760033"/>
            <a:ext cx="7509520" cy="940775"/>
          </a:xfrm>
        </p:spPr>
        <p:txBody>
          <a:bodyPr>
            <a:normAutofit fontScale="90000"/>
          </a:bodyPr>
          <a:lstStyle/>
          <a:p>
            <a:pPr algn="l">
              <a:lnSpc>
                <a:spcPts val="3500"/>
              </a:lnSpc>
            </a:pP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Το μοντέλο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DI-XL </a:t>
            </a:r>
            <a:r>
              <a:rPr lang="cs-CZ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Model </a:t>
            </a:r>
            <a:r>
              <a:rPr lang="el-GR" sz="2400" b="1" dirty="0" smtClean="0">
                <a:solidFill>
                  <a:schemeClr val="accent3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προσδιορίζει τη γνώση, τις δεξιότητες και την εκπαίδευση για την διάδοση- Κεφ. 5</a:t>
            </a:r>
            <a:endParaRPr lang="cs-CZ" sz="2400" dirty="0">
              <a:solidFill>
                <a:schemeClr val="accent3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3"/>
          </p:nvPr>
        </p:nvSpPr>
        <p:spPr>
          <a:xfrm>
            <a:off x="611560" y="1700808"/>
            <a:ext cx="8208912" cy="4536504"/>
          </a:xfrm>
        </p:spPr>
        <p:txBody>
          <a:bodyPr>
            <a:noAutofit/>
          </a:bodyPr>
          <a:lstStyle/>
          <a:p>
            <a:pPr marL="0" lvl="1"/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Οι Βιβλιοθήκες</a:t>
            </a:r>
            <a:r>
              <a:rPr lang="cs-CZ" sz="18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χρειάζεται να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καταλάβουν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και να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ενημερώνονται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για τα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αποτελέσματα των προγραμμάτων Δια Βίου Μάθησης</a:t>
            </a:r>
            <a:endParaRPr lang="cs-CZ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Οι Βιβλιοθηκάριοι</a:t>
            </a:r>
            <a:r>
              <a:rPr lang="cs-CZ" sz="1800" b="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θα πρέπει να χρησιμοποιήσουν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τις επικοινωνιακές τους δεξιότητες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την προσωπική τους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κινητοποίηση και τον ενθουσιασμό τους</a:t>
            </a:r>
            <a:r>
              <a:rPr lang="cs-CZ" sz="1800" dirty="0" smtClean="0">
                <a:solidFill>
                  <a:schemeClr val="tx2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Οι οργανισμοί Δια Βίου Μάθησης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θα πρέπει να προσφέρουν στις βιβλιοθήκες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κατάρτιση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,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με ορισμένη μορφή σε ορισμένο χρόνο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.</a:t>
            </a:r>
            <a:endParaRPr lang="cs-CZ" sz="1800" b="0" dirty="0" smtClean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Οι οργανισμοί Δια Βίου Μάθησης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θα πρέπει να</a:t>
            </a:r>
            <a:r>
              <a:rPr lang="cs-CZ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καταλάβουν τις δυνατότητες των βιβλιοθηκών</a:t>
            </a:r>
            <a:endParaRPr lang="cs-CZ" sz="1800" dirty="0" smtClean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endParaRPr lang="cs-CZ" sz="1800" b="0" dirty="0">
              <a:solidFill>
                <a:schemeClr val="tx1">
                  <a:lumMod val="65000"/>
                  <a:lumOff val="35000"/>
                </a:schemeClr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  <a:p>
            <a:pPr marL="0" lvl="1"/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Όλοι οι εμπλεκόμενοι </a:t>
            </a:r>
            <a:r>
              <a:rPr lang="el-GR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θα πρέπει τακτικά </a:t>
            </a:r>
            <a:r>
              <a:rPr lang="el-GR" sz="1800" dirty="0" smtClean="0">
                <a:solidFill>
                  <a:srgbClr val="00B0F0"/>
                </a:solidFill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να ανανεώνονται και να μοιράζουν πληροφορίες</a:t>
            </a:r>
            <a:endParaRPr lang="cs-CZ" sz="1800" b="0" dirty="0">
              <a:solidFill>
                <a:schemeClr val="tx2"/>
              </a:solidFill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Výbuch 1 16"/>
          <p:cNvSpPr/>
          <p:nvPr/>
        </p:nvSpPr>
        <p:spPr>
          <a:xfrm>
            <a:off x="179512" y="692696"/>
            <a:ext cx="936104" cy="843314"/>
          </a:xfrm>
          <a:prstGeom prst="irregularSeal1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nivers Com 55" panose="020B0603020202020204" pitchFamily="34" charset="-18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23528" y="980728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Univers Com 55" panose="020B0603020202020204" pitchFamily="34" charset="-18"/>
                <a:ea typeface="Verdana" pitchFamily="34" charset="0"/>
                <a:cs typeface="Verdana" pitchFamily="34" charset="0"/>
              </a:rPr>
              <a:t>ΠΩΣ</a:t>
            </a:r>
            <a:endParaRPr lang="en-US" sz="1200" b="1" dirty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Univers Com 55" panose="020B0603020202020204" pitchFamily="34" charset="-18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88640"/>
            <a:ext cx="2050182" cy="76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5782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460625" y="1644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Univers Com 55" panose="020B0603020202020204" pitchFamily="34" charset="-18"/>
              <a:cs typeface="Arial" pitchFamily="34" charset="0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2771800" y="602128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>
                <a:solidFill>
                  <a:schemeClr val="bg1"/>
                </a:solidFill>
                <a:latin typeface="Univers Com 55" panose="020B0603020202020204" pitchFamily="34" charset="-18"/>
              </a:rPr>
              <a:t>???</a:t>
            </a:r>
            <a:endParaRPr lang="en-US" b="1" dirty="0">
              <a:solidFill>
                <a:schemeClr val="bg1"/>
              </a:solidFill>
              <a:latin typeface="Univers Com 55" panose="020B0603020202020204" pitchFamily="34" charset="-1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86771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ivní">
  <a:themeElements>
    <a:clrScheme name="Exekutivní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ivní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ivní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987</TotalTime>
  <Words>1989</Words>
  <Application>Microsoft Office PowerPoint</Application>
  <PresentationFormat>Προβολή στην οθόνη (4:3)</PresentationFormat>
  <Paragraphs>349</Paragraphs>
  <Slides>16</Slides>
  <Notes>16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17" baseType="lpstr">
      <vt:lpstr>Exekutivní</vt:lpstr>
      <vt:lpstr>Μοντέλο DI-XL</vt:lpstr>
      <vt:lpstr>DI-XL</vt:lpstr>
      <vt:lpstr>Μοντέλο DI-XL</vt:lpstr>
      <vt:lpstr>Μοντέλο DI-XL</vt:lpstr>
      <vt:lpstr>Το μοντέλο DI-XL προσδιορίζει τα αποτελέσματα που μπορούν να διαδοθούν– Κεφάλαιο 1</vt:lpstr>
      <vt:lpstr>Μοντέλο DI-XL</vt:lpstr>
      <vt:lpstr>Το μοντέλο DI-XL προσδιορίζει τους εμπλεκόμενους και τις ομάδες στόχους για τη διάδοση των αποτελεσμάτων</vt:lpstr>
      <vt:lpstr>Το μοντέλο DI-XL προσδιορίζει τους εμπλεκόμενους και τις ομάδες στόχους για τη διάδοση των αποτελεσμάτων</vt:lpstr>
      <vt:lpstr>Μοντέλο DI-XL</vt:lpstr>
      <vt:lpstr>Το μοντέλο DI-XL Model προτείνει οφέλη για τις βιβλιοθήκες και τους οργανισμούς Δια Βίου Μάθησης και ένα πλαίσιο για την δημιουργία συνεργασιών</vt:lpstr>
      <vt:lpstr>Μοντέλο DI-XL</vt:lpstr>
      <vt:lpstr>Το μοντέλο DI-XL Model προτείνει εργαλεία και δράσεις για διάδοση</vt:lpstr>
      <vt:lpstr>Το μοντέλο DI-XL Model προτείνει εργαλεία και δράσεις για διάδοση– Κεφάλαιο 4</vt:lpstr>
      <vt:lpstr>Το μοντέλο DI-XL Model προτείνει εργαλεία και δράσεις για διάδοση– Κεφάλαιο 4</vt:lpstr>
      <vt:lpstr>Μοντέλο DI-XL</vt:lpstr>
      <vt:lpstr>Το μοντέλο DI-XL Model προσδιορίζει τη γνώση, τις δεξιότητες και την εκπαίδευση για την διάδοση- Κεφ. 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 Hvezdova</dc:creator>
  <cp:lastModifiedBy>νατασσα</cp:lastModifiedBy>
  <cp:revision>147</cp:revision>
  <dcterms:created xsi:type="dcterms:W3CDTF">2013-05-14T08:11:43Z</dcterms:created>
  <dcterms:modified xsi:type="dcterms:W3CDTF">2014-03-25T21:56:19Z</dcterms:modified>
</cp:coreProperties>
</file>